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rels" ContentType="application/vnd.openxmlformats-package.relationships+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0" r:id="rId3"/>
    <p:sldId id="261" r:id="rId4"/>
    <p:sldId id="262" r:id="rId5"/>
    <p:sldId id="263" r:id="rId6"/>
    <p:sldId id="264" r:id="rId7"/>
    <p:sldId id="265" r:id="rId8"/>
  </p:sldIdLst>
  <p:sldSz cx="6858000" cy="9906000" type="A4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2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D240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257"/>
    <p:restoredTop sz="96291"/>
  </p:normalViewPr>
  <p:slideViewPr>
    <p:cSldViewPr>
      <p:cViewPr varScale="1">
        <p:scale>
          <a:sx n="89" d="100"/>
          <a:sy n="89" d="100"/>
        </p:scale>
        <p:origin x="2056" y="184"/>
      </p:cViewPr>
      <p:guideLst>
        <p:guide orient="horz" pos="3120"/>
        <p:guide pos="216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theme" Target="theme/theme1.xml"/><Relationship Id="rId1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presProps" Target="presProps.xml"/><Relationship Id="rId1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14350" y="3077282"/>
            <a:ext cx="5829300" cy="212336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28700" y="5613400"/>
            <a:ext cx="4800600" cy="25315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DACB8E-718D-4CA9-A98D-188460091CFE}" type="datetimeFigureOut">
              <a:rPr lang="ru-RU" smtClean="0"/>
              <a:t>25.01.16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B611A-D3E0-4CE8-B940-FE035107A2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058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DACB8E-718D-4CA9-A98D-188460091CFE}" type="datetimeFigureOut">
              <a:rPr lang="ru-RU" smtClean="0"/>
              <a:t>25.01.16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B611A-D3E0-4CE8-B940-FE035107A2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04163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3729037" y="573264"/>
            <a:ext cx="1157288" cy="1220822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257175" y="573264"/>
            <a:ext cx="3357563" cy="1220822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DACB8E-718D-4CA9-A98D-188460091CFE}" type="datetimeFigureOut">
              <a:rPr lang="ru-RU" smtClean="0"/>
              <a:t>25.01.16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B611A-D3E0-4CE8-B940-FE035107A2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9584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DACB8E-718D-4CA9-A98D-188460091CFE}" type="datetimeFigureOut">
              <a:rPr lang="ru-RU" smtClean="0"/>
              <a:t>25.01.16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B611A-D3E0-4CE8-B940-FE035107A2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79316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1735" y="6365523"/>
            <a:ext cx="5829300" cy="1967442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41735" y="4198586"/>
            <a:ext cx="5829300" cy="21669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DACB8E-718D-4CA9-A98D-188460091CFE}" type="datetimeFigureOut">
              <a:rPr lang="ru-RU" smtClean="0"/>
              <a:t>25.01.16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B611A-D3E0-4CE8-B940-FE035107A2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79081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257175" y="3338690"/>
            <a:ext cx="2257425" cy="944280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2628900" y="3338690"/>
            <a:ext cx="2257425" cy="944280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DACB8E-718D-4CA9-A98D-188460091CFE}" type="datetimeFigureOut">
              <a:rPr lang="ru-RU" smtClean="0"/>
              <a:t>25.01.16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B611A-D3E0-4CE8-B940-FE035107A2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1577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396699"/>
            <a:ext cx="6172200" cy="1651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2900" y="2217385"/>
            <a:ext cx="3030141" cy="92410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42900" y="3141486"/>
            <a:ext cx="3030141" cy="570741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3483769" y="2217385"/>
            <a:ext cx="3031331" cy="92410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3483769" y="3141486"/>
            <a:ext cx="3031331" cy="570741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DACB8E-718D-4CA9-A98D-188460091CFE}" type="datetimeFigureOut">
              <a:rPr lang="ru-RU" smtClean="0"/>
              <a:t>25.01.16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B611A-D3E0-4CE8-B940-FE035107A2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17611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DACB8E-718D-4CA9-A98D-188460091CFE}" type="datetimeFigureOut">
              <a:rPr lang="ru-RU" smtClean="0"/>
              <a:t>25.01.16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B611A-D3E0-4CE8-B940-FE035107A2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63836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DACB8E-718D-4CA9-A98D-188460091CFE}" type="datetimeFigureOut">
              <a:rPr lang="ru-RU" smtClean="0"/>
              <a:t>25.01.16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B611A-D3E0-4CE8-B940-FE035107A2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91465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394405"/>
            <a:ext cx="2256235" cy="167851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681287" y="394406"/>
            <a:ext cx="3833813" cy="845449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42900" y="2072923"/>
            <a:ext cx="2256235" cy="677598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DACB8E-718D-4CA9-A98D-188460091CFE}" type="datetimeFigureOut">
              <a:rPr lang="ru-RU" smtClean="0"/>
              <a:t>25.01.16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B611A-D3E0-4CE8-B940-FE035107A2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35901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44216" y="6934200"/>
            <a:ext cx="4114800" cy="81862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344216" y="885119"/>
            <a:ext cx="4114800" cy="594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344216" y="7752822"/>
            <a:ext cx="4114800" cy="116257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DACB8E-718D-4CA9-A98D-188460091CFE}" type="datetimeFigureOut">
              <a:rPr lang="ru-RU" smtClean="0"/>
              <a:t>25.01.16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B611A-D3E0-4CE8-B940-FE035107A2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74455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396699"/>
            <a:ext cx="6172200" cy="1651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2900" y="2311401"/>
            <a:ext cx="6172200" cy="65375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342900" y="9181395"/>
            <a:ext cx="160020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DACB8E-718D-4CA9-A98D-188460091CFE}" type="datetimeFigureOut">
              <a:rPr lang="ru-RU" smtClean="0"/>
              <a:t>25.01.16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343150" y="9181395"/>
            <a:ext cx="217170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4914900" y="9181395"/>
            <a:ext cx="160020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2B611A-D3E0-4CE8-B940-FE035107A2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30983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4" Type="http://schemas.openxmlformats.org/officeDocument/2006/relationships/image" Target="../media/image3.tiff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tif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4" Type="http://schemas.openxmlformats.org/officeDocument/2006/relationships/image" Target="../media/image6.tiff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tiff"/><Relationship Id="rId4" Type="http://schemas.openxmlformats.org/officeDocument/2006/relationships/image" Target="../media/image9.tiff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tiff"/><Relationship Id="rId4" Type="http://schemas.openxmlformats.org/officeDocument/2006/relationships/image" Target="../media/image12.tiff"/><Relationship Id="rId5" Type="http://schemas.openxmlformats.org/officeDocument/2006/relationships/image" Target="../media/image4.tiff"/><Relationship Id="rId6" Type="http://schemas.openxmlformats.org/officeDocument/2006/relationships/image" Target="../media/image13.tiff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0.tif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4" Type="http://schemas.openxmlformats.org/officeDocument/2006/relationships/image" Target="../media/image15.tiff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tif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6.tiff"/><Relationship Id="rId3" Type="http://schemas.openxmlformats.org/officeDocument/2006/relationships/image" Target="../media/image17.tif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tiff"/><Relationship Id="rId4" Type="http://schemas.openxmlformats.org/officeDocument/2006/relationships/image" Target="../media/image20.tiff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82724" y="560512"/>
            <a:ext cx="6696744" cy="1077218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charset="0"/>
                <a:ea typeface="Calibri" charset="0"/>
                <a:cs typeface="Calibri" charset="0"/>
              </a:rPr>
              <a:t>Записывайтесь на прием к врачу</a:t>
            </a:r>
            <a:br>
              <a:rPr lang="ru-RU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charset="0"/>
                <a:ea typeface="Calibri" charset="0"/>
                <a:cs typeface="Calibri" charset="0"/>
              </a:rPr>
            </a:br>
            <a:r>
              <a:rPr lang="ru-RU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charset="0"/>
                <a:ea typeface="Calibri" charset="0"/>
                <a:cs typeface="Calibri" charset="0"/>
              </a:rPr>
              <a:t>из дома</a:t>
            </a:r>
            <a:endParaRPr lang="ru-RU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2723" y="2326895"/>
            <a:ext cx="6696745" cy="707886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charset="0"/>
                <a:ea typeface="Calibri" charset="0"/>
                <a:cs typeface="Calibri" charset="0"/>
              </a:rPr>
              <a:t>USLUGI.TATARSTAN.RU</a:t>
            </a:r>
            <a:endParaRPr lang="ru-RU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-47402" y="1773469"/>
            <a:ext cx="6858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4D2403"/>
                </a:solidFill>
                <a:latin typeface="Calibri" charset="0"/>
                <a:ea typeface="Calibri" charset="0"/>
                <a:cs typeface="Calibri" charset="0"/>
              </a:rPr>
              <a:t>На Портале </a:t>
            </a:r>
            <a:r>
              <a:rPr lang="ru-RU" sz="2400" b="1" dirty="0" err="1" smtClean="0">
                <a:solidFill>
                  <a:srgbClr val="4D2403"/>
                </a:solidFill>
                <a:latin typeface="Calibri" charset="0"/>
                <a:ea typeface="Calibri" charset="0"/>
                <a:cs typeface="Calibri" charset="0"/>
              </a:rPr>
              <a:t>госуслуг</a:t>
            </a:r>
            <a:r>
              <a:rPr lang="ru-RU" sz="2400" b="1" dirty="0" smtClean="0">
                <a:solidFill>
                  <a:srgbClr val="4D2403"/>
                </a:solidFill>
                <a:latin typeface="Calibri" charset="0"/>
                <a:ea typeface="Calibri" charset="0"/>
                <a:cs typeface="Calibri" charset="0"/>
              </a:rPr>
              <a:t> Республики Татарстан</a:t>
            </a:r>
            <a:endParaRPr lang="ru-RU" sz="2400" b="1" dirty="0">
              <a:solidFill>
                <a:srgbClr val="4D2403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990500" y="3152800"/>
            <a:ext cx="580526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4D2403"/>
                </a:solidFill>
                <a:latin typeface="Calibri" charset="0"/>
                <a:ea typeface="Calibri" charset="0"/>
                <a:cs typeface="Calibri" charset="0"/>
              </a:rPr>
              <a:t>Выберите услуги здравоохранения</a:t>
            </a:r>
            <a:endParaRPr lang="ru-RU" sz="2400" b="1" dirty="0">
              <a:solidFill>
                <a:srgbClr val="4D2403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991296" y="5169024"/>
            <a:ext cx="58667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4D2403"/>
                </a:solidFill>
                <a:latin typeface="Calibri" charset="0"/>
                <a:ea typeface="Calibri" charset="0"/>
                <a:cs typeface="Calibri" charset="0"/>
              </a:rPr>
              <a:t>Выберите дату и время записи на прием</a:t>
            </a:r>
            <a:endParaRPr lang="ru-RU" sz="2400" b="1" u="sng" dirty="0">
              <a:solidFill>
                <a:srgbClr val="4D2403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990500" y="7876479"/>
            <a:ext cx="584845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4D2403"/>
                </a:solidFill>
                <a:latin typeface="Calibri" charset="0"/>
                <a:ea typeface="Calibri" charset="0"/>
                <a:cs typeface="Calibri" charset="0"/>
              </a:rPr>
              <a:t>Приходите на прием к врачу</a:t>
            </a:r>
            <a:endParaRPr lang="ru-RU" sz="2400" b="1" dirty="0">
              <a:solidFill>
                <a:srgbClr val="4D2403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82724" y="3584848"/>
            <a:ext cx="6696744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Овал 10"/>
          <p:cNvSpPr/>
          <p:nvPr/>
        </p:nvSpPr>
        <p:spPr>
          <a:xfrm>
            <a:off x="260648" y="3152800"/>
            <a:ext cx="648072" cy="648072"/>
          </a:xfrm>
          <a:prstGeom prst="ellips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charset="0"/>
                <a:ea typeface="Calibri" charset="0"/>
                <a:cs typeface="Calibri" charset="0"/>
              </a:rPr>
              <a:t>1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charset="0"/>
              <a:ea typeface="Calibri" charset="0"/>
              <a:cs typeface="Calibri" charset="0"/>
            </a:endParaRPr>
          </a:p>
        </p:txBody>
      </p:sp>
      <p:cxnSp>
        <p:nvCxnSpPr>
          <p:cNvPr id="22" name="Прямая соединительная линия 21"/>
          <p:cNvCxnSpPr/>
          <p:nvPr/>
        </p:nvCxnSpPr>
        <p:spPr>
          <a:xfrm>
            <a:off x="87604" y="5604586"/>
            <a:ext cx="6696744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5" name="Овал 14"/>
          <p:cNvSpPr/>
          <p:nvPr/>
        </p:nvSpPr>
        <p:spPr>
          <a:xfrm>
            <a:off x="235248" y="5169024"/>
            <a:ext cx="648072" cy="648072"/>
          </a:xfrm>
          <a:prstGeom prst="ellips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charset="0"/>
                <a:ea typeface="Calibri" charset="0"/>
                <a:cs typeface="Calibri" charset="0"/>
              </a:rPr>
              <a:t>2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charset="0"/>
              <a:ea typeface="Calibri" charset="0"/>
              <a:cs typeface="Calibri" charset="0"/>
            </a:endParaRPr>
          </a:p>
        </p:txBody>
      </p:sp>
      <p:cxnSp>
        <p:nvCxnSpPr>
          <p:cNvPr id="24" name="Прямая соединительная линия 23"/>
          <p:cNvCxnSpPr/>
          <p:nvPr/>
        </p:nvCxnSpPr>
        <p:spPr>
          <a:xfrm>
            <a:off x="88057" y="8351960"/>
            <a:ext cx="6696744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235248" y="7905328"/>
            <a:ext cx="648072" cy="648072"/>
          </a:xfrm>
          <a:prstGeom prst="ellips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charset="0"/>
                <a:ea typeface="Calibri" charset="0"/>
                <a:cs typeface="Calibri" charset="0"/>
              </a:rPr>
              <a:t>3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82724" y="128464"/>
            <a:ext cx="6696744" cy="9649072"/>
          </a:xfrm>
          <a:prstGeom prst="roundRect">
            <a:avLst>
              <a:gd name="adj" fmla="val 6415"/>
            </a:avLst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Calibri" charset="0"/>
              <a:ea typeface="Calibri" charset="0"/>
              <a:cs typeface="Calibri" charset="0"/>
            </a:endParaRPr>
          </a:p>
        </p:txBody>
      </p:sp>
      <p:pic>
        <p:nvPicPr>
          <p:cNvPr id="4" name="Изображение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3648" y="3833971"/>
            <a:ext cx="3361456" cy="1242277"/>
          </a:xfrm>
          <a:prstGeom prst="rect">
            <a:avLst/>
          </a:prstGeom>
        </p:spPr>
      </p:pic>
      <p:pic>
        <p:nvPicPr>
          <p:cNvPr id="8" name="Изображение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3648" y="5817096"/>
            <a:ext cx="3361456" cy="2048388"/>
          </a:xfrm>
          <a:prstGeom prst="rect">
            <a:avLst/>
          </a:prstGeom>
        </p:spPr>
      </p:pic>
      <p:pic>
        <p:nvPicPr>
          <p:cNvPr id="18" name="Изображение 17"/>
          <p:cNvPicPr>
            <a:picLocks noChangeAspect="1"/>
          </p:cNvPicPr>
          <p:nvPr/>
        </p:nvPicPr>
        <p:blipFill rotWithShape="1">
          <a:blip r:embed="rId4"/>
          <a:srcRect b="49955"/>
          <a:stretch/>
        </p:blipFill>
        <p:spPr>
          <a:xfrm>
            <a:off x="990499" y="8553400"/>
            <a:ext cx="5397541" cy="5770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71650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82724" y="560512"/>
            <a:ext cx="6696744" cy="1077218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charset="0"/>
                <a:ea typeface="Calibri" charset="0"/>
                <a:cs typeface="Calibri" charset="0"/>
              </a:rPr>
              <a:t>Покупайте билеты в театры и на культурные мероприятия</a:t>
            </a:r>
            <a:endParaRPr lang="ru-RU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2723" y="2326895"/>
            <a:ext cx="6696745" cy="707886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charset="0"/>
                <a:ea typeface="Calibri" charset="0"/>
                <a:cs typeface="Calibri" charset="0"/>
              </a:rPr>
              <a:t>USLUGI.TATARSTAN.RU</a:t>
            </a:r>
            <a:endParaRPr lang="ru-RU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-47402" y="1773469"/>
            <a:ext cx="6858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4D2403"/>
                </a:solidFill>
                <a:latin typeface="Calibri" charset="0"/>
                <a:ea typeface="Calibri" charset="0"/>
                <a:cs typeface="Calibri" charset="0"/>
              </a:rPr>
              <a:t>На Портале </a:t>
            </a:r>
            <a:r>
              <a:rPr lang="ru-RU" sz="2400" b="1" dirty="0" err="1" smtClean="0">
                <a:solidFill>
                  <a:srgbClr val="4D2403"/>
                </a:solidFill>
                <a:latin typeface="Calibri" charset="0"/>
                <a:ea typeface="Calibri" charset="0"/>
                <a:cs typeface="Calibri" charset="0"/>
              </a:rPr>
              <a:t>госуслуг</a:t>
            </a:r>
            <a:r>
              <a:rPr lang="ru-RU" sz="2400" b="1" dirty="0" smtClean="0">
                <a:solidFill>
                  <a:srgbClr val="4D2403"/>
                </a:solidFill>
                <a:latin typeface="Calibri" charset="0"/>
                <a:ea typeface="Calibri" charset="0"/>
                <a:cs typeface="Calibri" charset="0"/>
              </a:rPr>
              <a:t> Республики Татарстан</a:t>
            </a:r>
            <a:endParaRPr lang="ru-RU" sz="2400" b="1" dirty="0">
              <a:solidFill>
                <a:srgbClr val="4D2403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990500" y="3152800"/>
            <a:ext cx="580526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>
                <a:solidFill>
                  <a:srgbClr val="4D2403"/>
                </a:solidFill>
                <a:latin typeface="Calibri" charset="0"/>
                <a:ea typeface="Calibri" charset="0"/>
                <a:cs typeface="Calibri" charset="0"/>
              </a:rPr>
              <a:t>Выберите услугу покупки билетов</a:t>
            </a:r>
            <a:endParaRPr lang="ru-RU" sz="2400" b="1" dirty="0">
              <a:solidFill>
                <a:srgbClr val="4D2403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991296" y="5035905"/>
            <a:ext cx="58667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4D2403"/>
                </a:solidFill>
                <a:latin typeface="Calibri" charset="0"/>
                <a:ea typeface="Calibri" charset="0"/>
                <a:cs typeface="Calibri" charset="0"/>
              </a:rPr>
              <a:t>Выберите мероприятие для посещения</a:t>
            </a:r>
            <a:endParaRPr lang="ru-RU" sz="2400" b="1" u="sng" dirty="0">
              <a:solidFill>
                <a:srgbClr val="4D2403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990500" y="7516439"/>
            <a:ext cx="584845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4D2403"/>
                </a:solidFill>
                <a:latin typeface="Calibri" charset="0"/>
                <a:ea typeface="Calibri" charset="0"/>
                <a:cs typeface="Calibri" charset="0"/>
              </a:rPr>
              <a:t>Оплатите билеты банковской картой</a:t>
            </a:r>
            <a:endParaRPr lang="ru-RU" sz="2400" b="1" dirty="0">
              <a:solidFill>
                <a:srgbClr val="4D2403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82724" y="3584848"/>
            <a:ext cx="6696744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Овал 10"/>
          <p:cNvSpPr/>
          <p:nvPr/>
        </p:nvSpPr>
        <p:spPr>
          <a:xfrm>
            <a:off x="260648" y="3152800"/>
            <a:ext cx="648072" cy="648072"/>
          </a:xfrm>
          <a:prstGeom prst="ellips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charset="0"/>
                <a:ea typeface="Calibri" charset="0"/>
                <a:cs typeface="Calibri" charset="0"/>
              </a:rPr>
              <a:t>1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charset="0"/>
              <a:ea typeface="Calibri" charset="0"/>
              <a:cs typeface="Calibri" charset="0"/>
            </a:endParaRPr>
          </a:p>
        </p:txBody>
      </p:sp>
      <p:cxnSp>
        <p:nvCxnSpPr>
          <p:cNvPr id="22" name="Прямая соединительная линия 21"/>
          <p:cNvCxnSpPr/>
          <p:nvPr/>
        </p:nvCxnSpPr>
        <p:spPr>
          <a:xfrm>
            <a:off x="87604" y="5471467"/>
            <a:ext cx="6696744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5" name="Овал 14"/>
          <p:cNvSpPr/>
          <p:nvPr/>
        </p:nvSpPr>
        <p:spPr>
          <a:xfrm>
            <a:off x="235248" y="5035905"/>
            <a:ext cx="648072" cy="648072"/>
          </a:xfrm>
          <a:prstGeom prst="ellips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charset="0"/>
                <a:ea typeface="Calibri" charset="0"/>
                <a:cs typeface="Calibri" charset="0"/>
              </a:rPr>
              <a:t>2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charset="0"/>
              <a:ea typeface="Calibri" charset="0"/>
              <a:cs typeface="Calibri" charset="0"/>
            </a:endParaRPr>
          </a:p>
        </p:txBody>
      </p:sp>
      <p:cxnSp>
        <p:nvCxnSpPr>
          <p:cNvPr id="24" name="Прямая соединительная линия 23"/>
          <p:cNvCxnSpPr/>
          <p:nvPr/>
        </p:nvCxnSpPr>
        <p:spPr>
          <a:xfrm>
            <a:off x="88057" y="7991920"/>
            <a:ext cx="6696744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235248" y="7545288"/>
            <a:ext cx="648072" cy="648072"/>
          </a:xfrm>
          <a:prstGeom prst="ellips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charset="0"/>
                <a:ea typeface="Calibri" charset="0"/>
                <a:cs typeface="Calibri" charset="0"/>
              </a:rPr>
              <a:t>3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82724" y="128464"/>
            <a:ext cx="6696744" cy="9649072"/>
          </a:xfrm>
          <a:prstGeom prst="roundRect">
            <a:avLst>
              <a:gd name="adj" fmla="val 6415"/>
            </a:avLst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Calibri" charset="0"/>
              <a:ea typeface="Calibri" charset="0"/>
              <a:cs typeface="Calibri" charset="0"/>
            </a:endParaRPr>
          </a:p>
        </p:txBody>
      </p:sp>
      <p:pic>
        <p:nvPicPr>
          <p:cNvPr id="19" name="Изображение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0499" y="8208416"/>
            <a:ext cx="3198763" cy="1279505"/>
          </a:xfrm>
          <a:prstGeom prst="rect">
            <a:avLst/>
          </a:prstGeom>
        </p:spPr>
      </p:pic>
      <p:pic>
        <p:nvPicPr>
          <p:cNvPr id="20" name="Изображение 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3725" y="3734624"/>
            <a:ext cx="2921000" cy="1079500"/>
          </a:xfrm>
          <a:prstGeom prst="rect">
            <a:avLst/>
          </a:prstGeom>
        </p:spPr>
      </p:pic>
      <p:pic>
        <p:nvPicPr>
          <p:cNvPr id="23" name="Изображение 2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90499" y="5657327"/>
            <a:ext cx="3198763" cy="17439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53998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82724" y="560512"/>
            <a:ext cx="6696744" cy="1077218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charset="0"/>
                <a:ea typeface="Calibri" charset="0"/>
                <a:cs typeface="Calibri" charset="0"/>
              </a:rPr>
              <a:t>Записывайтесь </a:t>
            </a:r>
            <a:r>
              <a:rPr lang="ru-RU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charset="0"/>
                <a:ea typeface="Calibri" charset="0"/>
                <a:cs typeface="Calibri" charset="0"/>
              </a:rPr>
              <a:t>в очередь в детский сад из дома</a:t>
            </a:r>
            <a:endParaRPr lang="ru-RU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2723" y="2326895"/>
            <a:ext cx="6696745" cy="707886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charset="0"/>
                <a:ea typeface="Calibri" charset="0"/>
                <a:cs typeface="Calibri" charset="0"/>
              </a:rPr>
              <a:t>USLUGI.TATARSTAN.RU</a:t>
            </a:r>
            <a:endParaRPr lang="ru-RU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-47402" y="1773469"/>
            <a:ext cx="6858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4D2403"/>
                </a:solidFill>
                <a:latin typeface="Calibri" charset="0"/>
                <a:ea typeface="Calibri" charset="0"/>
                <a:cs typeface="Calibri" charset="0"/>
              </a:rPr>
              <a:t>На Портале </a:t>
            </a:r>
            <a:r>
              <a:rPr lang="ru-RU" sz="2400" b="1" dirty="0" err="1" smtClean="0">
                <a:solidFill>
                  <a:srgbClr val="4D2403"/>
                </a:solidFill>
                <a:latin typeface="Calibri" charset="0"/>
                <a:ea typeface="Calibri" charset="0"/>
                <a:cs typeface="Calibri" charset="0"/>
              </a:rPr>
              <a:t>госуслуг</a:t>
            </a:r>
            <a:r>
              <a:rPr lang="ru-RU" sz="2400" b="1" dirty="0" smtClean="0">
                <a:solidFill>
                  <a:srgbClr val="4D2403"/>
                </a:solidFill>
                <a:latin typeface="Calibri" charset="0"/>
                <a:ea typeface="Calibri" charset="0"/>
                <a:cs typeface="Calibri" charset="0"/>
              </a:rPr>
              <a:t> Республики Татарстан</a:t>
            </a:r>
            <a:endParaRPr lang="ru-RU" sz="2400" b="1" dirty="0">
              <a:solidFill>
                <a:srgbClr val="4D2403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990500" y="3152800"/>
            <a:ext cx="580526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4D2403"/>
                </a:solidFill>
                <a:latin typeface="Calibri" charset="0"/>
                <a:ea typeface="Calibri" charset="0"/>
                <a:cs typeface="Calibri" charset="0"/>
              </a:rPr>
              <a:t>Выберите услуги </a:t>
            </a:r>
            <a:r>
              <a:rPr lang="ru-RU" sz="2400" b="1" dirty="0" smtClean="0">
                <a:solidFill>
                  <a:srgbClr val="4D2403"/>
                </a:solidFill>
                <a:latin typeface="Calibri" charset="0"/>
                <a:ea typeface="Calibri" charset="0"/>
                <a:cs typeface="Calibri" charset="0"/>
              </a:rPr>
              <a:t>детских садов</a:t>
            </a:r>
            <a:endParaRPr lang="ru-RU" sz="2400" b="1" dirty="0">
              <a:solidFill>
                <a:srgbClr val="4D2403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991296" y="4880992"/>
            <a:ext cx="586670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4D2403"/>
                </a:solidFill>
                <a:latin typeface="Calibri" charset="0"/>
                <a:ea typeface="Calibri" charset="0"/>
                <a:cs typeface="Calibri" charset="0"/>
              </a:rPr>
              <a:t>Выберите детский садик и </a:t>
            </a:r>
            <a:r>
              <a:rPr lang="ru-RU" sz="2400" b="1" dirty="0" smtClean="0">
                <a:solidFill>
                  <a:srgbClr val="4D2403"/>
                </a:solidFill>
                <a:latin typeface="Calibri" charset="0"/>
                <a:ea typeface="Calibri" charset="0"/>
                <a:cs typeface="Calibri" charset="0"/>
              </a:rPr>
              <a:t>желаемую дату зачисления</a:t>
            </a:r>
            <a:endParaRPr lang="ru-RU" sz="2400" b="1" u="sng" dirty="0">
              <a:solidFill>
                <a:srgbClr val="4D2403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990500" y="7876479"/>
            <a:ext cx="584845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4D2403"/>
                </a:solidFill>
                <a:latin typeface="Calibri" charset="0"/>
                <a:ea typeface="Calibri" charset="0"/>
                <a:cs typeface="Calibri" charset="0"/>
              </a:rPr>
              <a:t>Отслеживайте место в очереди</a:t>
            </a:r>
            <a:endParaRPr lang="ru-RU" sz="2400" b="1" dirty="0">
              <a:solidFill>
                <a:srgbClr val="4D2403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82724" y="3584848"/>
            <a:ext cx="6696744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Овал 10"/>
          <p:cNvSpPr/>
          <p:nvPr/>
        </p:nvSpPr>
        <p:spPr>
          <a:xfrm>
            <a:off x="260648" y="3152800"/>
            <a:ext cx="648072" cy="648072"/>
          </a:xfrm>
          <a:prstGeom prst="ellips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charset="0"/>
                <a:ea typeface="Calibri" charset="0"/>
                <a:cs typeface="Calibri" charset="0"/>
              </a:rPr>
              <a:t>1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charset="0"/>
              <a:ea typeface="Calibri" charset="0"/>
              <a:cs typeface="Calibri" charset="0"/>
            </a:endParaRPr>
          </a:p>
        </p:txBody>
      </p:sp>
      <p:cxnSp>
        <p:nvCxnSpPr>
          <p:cNvPr id="22" name="Прямая соединительная линия 21"/>
          <p:cNvCxnSpPr/>
          <p:nvPr/>
        </p:nvCxnSpPr>
        <p:spPr>
          <a:xfrm>
            <a:off x="87604" y="5676594"/>
            <a:ext cx="6696744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5" name="Овал 14"/>
          <p:cNvSpPr/>
          <p:nvPr/>
        </p:nvSpPr>
        <p:spPr>
          <a:xfrm>
            <a:off x="235248" y="5241032"/>
            <a:ext cx="648072" cy="648072"/>
          </a:xfrm>
          <a:prstGeom prst="ellips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charset="0"/>
                <a:ea typeface="Calibri" charset="0"/>
                <a:cs typeface="Calibri" charset="0"/>
              </a:rPr>
              <a:t>2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charset="0"/>
              <a:ea typeface="Calibri" charset="0"/>
              <a:cs typeface="Calibri" charset="0"/>
            </a:endParaRPr>
          </a:p>
        </p:txBody>
      </p:sp>
      <p:cxnSp>
        <p:nvCxnSpPr>
          <p:cNvPr id="24" name="Прямая соединительная линия 23"/>
          <p:cNvCxnSpPr/>
          <p:nvPr/>
        </p:nvCxnSpPr>
        <p:spPr>
          <a:xfrm>
            <a:off x="88057" y="8351960"/>
            <a:ext cx="6696744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235248" y="7905328"/>
            <a:ext cx="648072" cy="648072"/>
          </a:xfrm>
          <a:prstGeom prst="ellips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charset="0"/>
                <a:ea typeface="Calibri" charset="0"/>
                <a:cs typeface="Calibri" charset="0"/>
              </a:rPr>
              <a:t>3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82724" y="128464"/>
            <a:ext cx="6696744" cy="9649072"/>
          </a:xfrm>
          <a:prstGeom prst="roundRect">
            <a:avLst>
              <a:gd name="adj" fmla="val 6415"/>
            </a:avLst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Calibri" charset="0"/>
              <a:ea typeface="Calibri" charset="0"/>
              <a:cs typeface="Calibri" charset="0"/>
            </a:endParaRPr>
          </a:p>
        </p:txBody>
      </p:sp>
      <p:pic>
        <p:nvPicPr>
          <p:cNvPr id="19" name="Изображение 1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648" y="3800872"/>
            <a:ext cx="2921000" cy="1085222"/>
          </a:xfrm>
          <a:prstGeom prst="rect">
            <a:avLst/>
          </a:prstGeom>
        </p:spPr>
      </p:pic>
      <p:pic>
        <p:nvPicPr>
          <p:cNvPr id="3" name="Изображение 2"/>
          <p:cNvPicPr>
            <a:picLocks noChangeAspect="1"/>
          </p:cNvPicPr>
          <p:nvPr/>
        </p:nvPicPr>
        <p:blipFill rotWithShape="1">
          <a:blip r:embed="rId3"/>
          <a:srcRect l="2122" t="12803" r="-1" b="17711"/>
          <a:stretch/>
        </p:blipFill>
        <p:spPr>
          <a:xfrm>
            <a:off x="990500" y="5745088"/>
            <a:ext cx="3734644" cy="2060068"/>
          </a:xfrm>
          <a:prstGeom prst="rect">
            <a:avLst/>
          </a:prstGeom>
        </p:spPr>
      </p:pic>
      <p:pic>
        <p:nvPicPr>
          <p:cNvPr id="10" name="Изображение 9"/>
          <p:cNvPicPr>
            <a:picLocks noChangeAspect="1"/>
          </p:cNvPicPr>
          <p:nvPr/>
        </p:nvPicPr>
        <p:blipFill rotWithShape="1">
          <a:blip r:embed="rId4"/>
          <a:srcRect b="60454"/>
          <a:stretch/>
        </p:blipFill>
        <p:spPr>
          <a:xfrm>
            <a:off x="1000870" y="8553400"/>
            <a:ext cx="3724274" cy="10071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22197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82724" y="560512"/>
            <a:ext cx="6696744" cy="1077218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charset="0"/>
                <a:ea typeface="Calibri" charset="0"/>
                <a:cs typeface="Calibri" charset="0"/>
              </a:rPr>
              <a:t>Оплачивайте услуги </a:t>
            </a:r>
            <a:r>
              <a:rPr lang="ru-RU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charset="0"/>
                <a:ea typeface="Calibri" charset="0"/>
                <a:cs typeface="Calibri" charset="0"/>
              </a:rPr>
              <a:t>ЖКХ и подавайте показания счетчиков</a:t>
            </a:r>
            <a:endParaRPr lang="ru-RU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2723" y="2326895"/>
            <a:ext cx="6696745" cy="707886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charset="0"/>
                <a:ea typeface="Calibri" charset="0"/>
                <a:cs typeface="Calibri" charset="0"/>
              </a:rPr>
              <a:t>USLUGI.TATARSTAN.RU</a:t>
            </a:r>
            <a:endParaRPr lang="ru-RU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-47402" y="1773469"/>
            <a:ext cx="6858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4D2403"/>
                </a:solidFill>
                <a:latin typeface="Calibri" charset="0"/>
                <a:ea typeface="Calibri" charset="0"/>
                <a:cs typeface="Calibri" charset="0"/>
              </a:rPr>
              <a:t>На Портале </a:t>
            </a:r>
            <a:r>
              <a:rPr lang="ru-RU" sz="2400" b="1" dirty="0" err="1" smtClean="0">
                <a:solidFill>
                  <a:srgbClr val="4D2403"/>
                </a:solidFill>
                <a:latin typeface="Calibri" charset="0"/>
                <a:ea typeface="Calibri" charset="0"/>
                <a:cs typeface="Calibri" charset="0"/>
              </a:rPr>
              <a:t>госуслуг</a:t>
            </a:r>
            <a:r>
              <a:rPr lang="ru-RU" sz="2400" b="1" dirty="0" smtClean="0">
                <a:solidFill>
                  <a:srgbClr val="4D2403"/>
                </a:solidFill>
                <a:latin typeface="Calibri" charset="0"/>
                <a:ea typeface="Calibri" charset="0"/>
                <a:cs typeface="Calibri" charset="0"/>
              </a:rPr>
              <a:t> Республики Татарстан</a:t>
            </a:r>
            <a:endParaRPr lang="ru-RU" sz="2400" b="1" dirty="0">
              <a:solidFill>
                <a:srgbClr val="4D2403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990500" y="3152800"/>
            <a:ext cx="580526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4D2403"/>
                </a:solidFill>
                <a:latin typeface="Calibri" charset="0"/>
                <a:ea typeface="Calibri" charset="0"/>
                <a:cs typeface="Calibri" charset="0"/>
              </a:rPr>
              <a:t>Выберите услуги ЖКХ</a:t>
            </a:r>
            <a:endParaRPr lang="ru-RU" sz="2400" b="1" dirty="0">
              <a:solidFill>
                <a:srgbClr val="4D2403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991296" y="4736976"/>
            <a:ext cx="578817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4D2403"/>
                </a:solidFill>
                <a:latin typeface="Calibri" charset="0"/>
                <a:ea typeface="Calibri" charset="0"/>
                <a:cs typeface="Calibri" charset="0"/>
              </a:rPr>
              <a:t>Введите показания </a:t>
            </a:r>
            <a:r>
              <a:rPr lang="ru-RU" sz="2400" b="1" dirty="0" smtClean="0">
                <a:solidFill>
                  <a:srgbClr val="4D2403"/>
                </a:solidFill>
                <a:latin typeface="Calibri" charset="0"/>
                <a:ea typeface="Calibri" charset="0"/>
                <a:cs typeface="Calibri" charset="0"/>
              </a:rPr>
              <a:t>счетчиков и укажите введите </a:t>
            </a:r>
            <a:r>
              <a:rPr lang="ru-RU" sz="2400" b="1" dirty="0">
                <a:solidFill>
                  <a:srgbClr val="4D2403"/>
                </a:solidFill>
                <a:latin typeface="Calibri" charset="0"/>
                <a:ea typeface="Calibri" charset="0"/>
                <a:cs typeface="Calibri" charset="0"/>
              </a:rPr>
              <a:t>сумму к оплате</a:t>
            </a:r>
            <a:endParaRPr lang="ru-RU" sz="2400" b="1" u="sng" dirty="0">
              <a:solidFill>
                <a:srgbClr val="4D2403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82724" y="3584848"/>
            <a:ext cx="6696744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Овал 10"/>
          <p:cNvSpPr/>
          <p:nvPr/>
        </p:nvSpPr>
        <p:spPr>
          <a:xfrm>
            <a:off x="260648" y="3152800"/>
            <a:ext cx="648072" cy="648072"/>
          </a:xfrm>
          <a:prstGeom prst="ellips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charset="0"/>
                <a:ea typeface="Calibri" charset="0"/>
                <a:cs typeface="Calibri" charset="0"/>
              </a:rPr>
              <a:t>1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charset="0"/>
              <a:ea typeface="Calibri" charset="0"/>
              <a:cs typeface="Calibri" charset="0"/>
            </a:endParaRPr>
          </a:p>
        </p:txBody>
      </p:sp>
      <p:cxnSp>
        <p:nvCxnSpPr>
          <p:cNvPr id="22" name="Прямая соединительная линия 21"/>
          <p:cNvCxnSpPr/>
          <p:nvPr/>
        </p:nvCxnSpPr>
        <p:spPr>
          <a:xfrm>
            <a:off x="87604" y="5529064"/>
            <a:ext cx="6696744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5" name="Овал 14"/>
          <p:cNvSpPr/>
          <p:nvPr/>
        </p:nvSpPr>
        <p:spPr>
          <a:xfrm>
            <a:off x="235248" y="5097016"/>
            <a:ext cx="648072" cy="648072"/>
          </a:xfrm>
          <a:prstGeom prst="ellips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charset="0"/>
                <a:ea typeface="Calibri" charset="0"/>
                <a:cs typeface="Calibri" charset="0"/>
              </a:rPr>
              <a:t>2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charset="0"/>
              <a:ea typeface="Calibri" charset="0"/>
              <a:cs typeface="Calibri" charset="0"/>
            </a:endParaRPr>
          </a:p>
        </p:txBody>
      </p:sp>
      <p:cxnSp>
        <p:nvCxnSpPr>
          <p:cNvPr id="24" name="Прямая соединительная линия 23"/>
          <p:cNvCxnSpPr/>
          <p:nvPr/>
        </p:nvCxnSpPr>
        <p:spPr>
          <a:xfrm>
            <a:off x="88057" y="8351960"/>
            <a:ext cx="6696744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235248" y="7905328"/>
            <a:ext cx="648072" cy="648072"/>
          </a:xfrm>
          <a:prstGeom prst="ellips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charset="0"/>
                <a:ea typeface="Calibri" charset="0"/>
                <a:cs typeface="Calibri" charset="0"/>
              </a:rPr>
              <a:t>3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82724" y="128464"/>
            <a:ext cx="6696744" cy="9649072"/>
          </a:xfrm>
          <a:prstGeom prst="roundRect">
            <a:avLst>
              <a:gd name="adj" fmla="val 6415"/>
            </a:avLst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Calibri" charset="0"/>
              <a:ea typeface="Calibri" charset="0"/>
              <a:cs typeface="Calibri" charset="0"/>
            </a:endParaRPr>
          </a:p>
        </p:txBody>
      </p:sp>
      <p:pic>
        <p:nvPicPr>
          <p:cNvPr id="18" name="Изображение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3725" y="3730169"/>
            <a:ext cx="2921000" cy="1079500"/>
          </a:xfrm>
          <a:prstGeom prst="rect">
            <a:avLst/>
          </a:prstGeom>
        </p:spPr>
      </p:pic>
      <p:pic>
        <p:nvPicPr>
          <p:cNvPr id="23" name="Изображение 2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08628" y="6402412"/>
            <a:ext cx="3200400" cy="1358900"/>
          </a:xfrm>
          <a:prstGeom prst="rect">
            <a:avLst/>
          </a:prstGeom>
        </p:spPr>
      </p:pic>
      <p:pic>
        <p:nvPicPr>
          <p:cNvPr id="25" name="Изображение 2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8720" y="5884395"/>
            <a:ext cx="3060700" cy="1181100"/>
          </a:xfrm>
          <a:prstGeom prst="rect">
            <a:avLst/>
          </a:prstGeom>
        </p:spPr>
      </p:pic>
      <p:pic>
        <p:nvPicPr>
          <p:cNvPr id="26" name="Изображение 2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90500" y="8424215"/>
            <a:ext cx="2809367" cy="1123747"/>
          </a:xfrm>
          <a:prstGeom prst="rect">
            <a:avLst/>
          </a:prstGeom>
        </p:spPr>
      </p:pic>
      <p:sp>
        <p:nvSpPr>
          <p:cNvPr id="27" name="Прямоугольник 26"/>
          <p:cNvSpPr/>
          <p:nvPr/>
        </p:nvSpPr>
        <p:spPr>
          <a:xfrm>
            <a:off x="980395" y="9310483"/>
            <a:ext cx="5736529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b="1" dirty="0" smtClean="0">
                <a:solidFill>
                  <a:srgbClr val="4D2403"/>
                </a:solidFill>
                <a:latin typeface="Calibri" charset="0"/>
                <a:ea typeface="Calibri" charset="0"/>
                <a:cs typeface="Calibri" charset="0"/>
              </a:rPr>
              <a:t>без комиссии при оплате картами Ак Барс Банка и для некоторых </a:t>
            </a:r>
            <a:r>
              <a:rPr lang="ru-RU" sz="1100" b="1" smtClean="0">
                <a:solidFill>
                  <a:srgbClr val="4D2403"/>
                </a:solidFill>
                <a:latin typeface="Calibri" charset="0"/>
                <a:ea typeface="Calibri" charset="0"/>
                <a:cs typeface="Calibri" charset="0"/>
              </a:rPr>
              <a:t>управляющих организаций</a:t>
            </a:r>
            <a:endParaRPr lang="ru-RU" sz="1100" b="1" dirty="0">
              <a:solidFill>
                <a:srgbClr val="4D2403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pic>
        <p:nvPicPr>
          <p:cNvPr id="20" name="Изображение 1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32424" y="7160468"/>
            <a:ext cx="2984500" cy="1104900"/>
          </a:xfrm>
          <a:prstGeom prst="rect">
            <a:avLst/>
          </a:prstGeom>
        </p:spPr>
      </p:pic>
      <p:sp>
        <p:nvSpPr>
          <p:cNvPr id="21" name="Прямоугольник 20"/>
          <p:cNvSpPr/>
          <p:nvPr/>
        </p:nvSpPr>
        <p:spPr>
          <a:xfrm>
            <a:off x="820910" y="7861931"/>
            <a:ext cx="584845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4D2403"/>
                </a:solidFill>
                <a:latin typeface="Calibri" charset="0"/>
                <a:ea typeface="Calibri" charset="0"/>
                <a:cs typeface="Calibri" charset="0"/>
              </a:rPr>
              <a:t>Оплатите услуги ЖКХ</a:t>
            </a:r>
            <a:endParaRPr lang="ru-RU" sz="2400" b="1" dirty="0">
              <a:solidFill>
                <a:srgbClr val="4D2403"/>
              </a:solidFill>
              <a:latin typeface="Calibri" charset="0"/>
              <a:ea typeface="Calibri" charset="0"/>
              <a:cs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9165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82724" y="560512"/>
            <a:ext cx="6696744" cy="1077218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charset="0"/>
                <a:ea typeface="Calibri" charset="0"/>
                <a:cs typeface="Calibri" charset="0"/>
              </a:rPr>
              <a:t>Запишитесь в органы социальной защиты из дома</a:t>
            </a:r>
            <a:endParaRPr lang="ru-RU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2723" y="2326895"/>
            <a:ext cx="6696745" cy="707886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charset="0"/>
                <a:ea typeface="Calibri" charset="0"/>
                <a:cs typeface="Calibri" charset="0"/>
              </a:rPr>
              <a:t>USLUGI.TATARSTAN.RU</a:t>
            </a:r>
            <a:endParaRPr lang="ru-RU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-47402" y="1773469"/>
            <a:ext cx="6858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4D2403"/>
                </a:solidFill>
                <a:latin typeface="Calibri" charset="0"/>
                <a:ea typeface="Calibri" charset="0"/>
                <a:cs typeface="Calibri" charset="0"/>
              </a:rPr>
              <a:t>На Портале </a:t>
            </a:r>
            <a:r>
              <a:rPr lang="ru-RU" sz="2400" b="1" dirty="0" err="1" smtClean="0">
                <a:solidFill>
                  <a:srgbClr val="4D2403"/>
                </a:solidFill>
                <a:latin typeface="Calibri" charset="0"/>
                <a:ea typeface="Calibri" charset="0"/>
                <a:cs typeface="Calibri" charset="0"/>
              </a:rPr>
              <a:t>госуслуг</a:t>
            </a:r>
            <a:r>
              <a:rPr lang="ru-RU" sz="2400" b="1" dirty="0" smtClean="0">
                <a:solidFill>
                  <a:srgbClr val="4D2403"/>
                </a:solidFill>
                <a:latin typeface="Calibri" charset="0"/>
                <a:ea typeface="Calibri" charset="0"/>
                <a:cs typeface="Calibri" charset="0"/>
              </a:rPr>
              <a:t> Республики Татарстан</a:t>
            </a:r>
            <a:endParaRPr lang="ru-RU" sz="2400" b="1" dirty="0">
              <a:solidFill>
                <a:srgbClr val="4D2403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990500" y="3152800"/>
            <a:ext cx="580526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4D2403"/>
                </a:solidFill>
                <a:latin typeface="Calibri" charset="0"/>
                <a:ea typeface="Calibri" charset="0"/>
                <a:cs typeface="Calibri" charset="0"/>
              </a:rPr>
              <a:t>Выберите услуги </a:t>
            </a:r>
            <a:r>
              <a:rPr lang="ru-RU" sz="2400" b="1" dirty="0" smtClean="0">
                <a:solidFill>
                  <a:srgbClr val="4D2403"/>
                </a:solidFill>
                <a:latin typeface="Calibri" charset="0"/>
                <a:ea typeface="Calibri" charset="0"/>
                <a:cs typeface="Calibri" charset="0"/>
              </a:rPr>
              <a:t>социальной защиты</a:t>
            </a:r>
            <a:endParaRPr lang="ru-RU" sz="2400" b="1" dirty="0">
              <a:solidFill>
                <a:srgbClr val="4D2403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991296" y="5169024"/>
            <a:ext cx="58667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4D2403"/>
                </a:solidFill>
                <a:latin typeface="Calibri" charset="0"/>
                <a:ea typeface="Calibri" charset="0"/>
                <a:cs typeface="Calibri" charset="0"/>
              </a:rPr>
              <a:t>Выберите дату и время записи на прием</a:t>
            </a:r>
            <a:endParaRPr lang="ru-RU" sz="2400" b="1" u="sng" dirty="0">
              <a:solidFill>
                <a:srgbClr val="4D2403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990500" y="7876479"/>
            <a:ext cx="584845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4D2403"/>
                </a:solidFill>
                <a:latin typeface="Calibri" charset="0"/>
                <a:ea typeface="Calibri" charset="0"/>
                <a:cs typeface="Calibri" charset="0"/>
              </a:rPr>
              <a:t>Приходите на прием </a:t>
            </a:r>
            <a:r>
              <a:rPr lang="ru-RU" sz="2400" b="1" dirty="0" smtClean="0">
                <a:solidFill>
                  <a:srgbClr val="4D2403"/>
                </a:solidFill>
                <a:latin typeface="Calibri" charset="0"/>
                <a:ea typeface="Calibri" charset="0"/>
                <a:cs typeface="Calibri" charset="0"/>
              </a:rPr>
              <a:t>в органы соцзащиты</a:t>
            </a:r>
            <a:endParaRPr lang="ru-RU" sz="2400" b="1" dirty="0">
              <a:solidFill>
                <a:srgbClr val="4D2403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82724" y="3584848"/>
            <a:ext cx="6696744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Овал 10"/>
          <p:cNvSpPr/>
          <p:nvPr/>
        </p:nvSpPr>
        <p:spPr>
          <a:xfrm>
            <a:off x="260648" y="3152800"/>
            <a:ext cx="648072" cy="648072"/>
          </a:xfrm>
          <a:prstGeom prst="ellips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charset="0"/>
                <a:ea typeface="Calibri" charset="0"/>
                <a:cs typeface="Calibri" charset="0"/>
              </a:rPr>
              <a:t>1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charset="0"/>
              <a:ea typeface="Calibri" charset="0"/>
              <a:cs typeface="Calibri" charset="0"/>
            </a:endParaRPr>
          </a:p>
        </p:txBody>
      </p:sp>
      <p:cxnSp>
        <p:nvCxnSpPr>
          <p:cNvPr id="22" name="Прямая соединительная линия 21"/>
          <p:cNvCxnSpPr/>
          <p:nvPr/>
        </p:nvCxnSpPr>
        <p:spPr>
          <a:xfrm>
            <a:off x="87604" y="5604586"/>
            <a:ext cx="6696744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5" name="Овал 14"/>
          <p:cNvSpPr/>
          <p:nvPr/>
        </p:nvSpPr>
        <p:spPr>
          <a:xfrm>
            <a:off x="235248" y="5169024"/>
            <a:ext cx="648072" cy="648072"/>
          </a:xfrm>
          <a:prstGeom prst="ellips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charset="0"/>
                <a:ea typeface="Calibri" charset="0"/>
                <a:cs typeface="Calibri" charset="0"/>
              </a:rPr>
              <a:t>2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charset="0"/>
              <a:ea typeface="Calibri" charset="0"/>
              <a:cs typeface="Calibri" charset="0"/>
            </a:endParaRPr>
          </a:p>
        </p:txBody>
      </p:sp>
      <p:cxnSp>
        <p:nvCxnSpPr>
          <p:cNvPr id="24" name="Прямая соединительная линия 23"/>
          <p:cNvCxnSpPr/>
          <p:nvPr/>
        </p:nvCxnSpPr>
        <p:spPr>
          <a:xfrm>
            <a:off x="88057" y="8351960"/>
            <a:ext cx="6696744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235248" y="7905328"/>
            <a:ext cx="648072" cy="648072"/>
          </a:xfrm>
          <a:prstGeom prst="ellips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charset="0"/>
                <a:ea typeface="Calibri" charset="0"/>
                <a:cs typeface="Calibri" charset="0"/>
              </a:rPr>
              <a:t>3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82724" y="128464"/>
            <a:ext cx="6696744" cy="9649072"/>
          </a:xfrm>
          <a:prstGeom prst="roundRect">
            <a:avLst>
              <a:gd name="adj" fmla="val 6415"/>
            </a:avLst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Calibri" charset="0"/>
              <a:ea typeface="Calibri" charset="0"/>
              <a:cs typeface="Calibri" charset="0"/>
            </a:endParaRPr>
          </a:p>
        </p:txBody>
      </p:sp>
      <p:pic>
        <p:nvPicPr>
          <p:cNvPr id="8" name="Изображение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3648" y="5817096"/>
            <a:ext cx="3361456" cy="2048388"/>
          </a:xfrm>
          <a:prstGeom prst="rect">
            <a:avLst/>
          </a:prstGeom>
        </p:spPr>
      </p:pic>
      <p:pic>
        <p:nvPicPr>
          <p:cNvPr id="19" name="Изображение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8559" y="3756871"/>
            <a:ext cx="2935073" cy="1078897"/>
          </a:xfrm>
          <a:prstGeom prst="rect">
            <a:avLst/>
          </a:prstGeom>
        </p:spPr>
      </p:pic>
      <p:pic>
        <p:nvPicPr>
          <p:cNvPr id="3" name="Изображение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90500" y="8512003"/>
            <a:ext cx="4978400" cy="111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08542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82724" y="560512"/>
            <a:ext cx="6696744" cy="1077218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charset="0"/>
                <a:ea typeface="Calibri" charset="0"/>
                <a:cs typeface="Calibri" charset="0"/>
              </a:rPr>
              <a:t>Забронируйте дату регистрацию брака и подайте заявление</a:t>
            </a:r>
            <a:endParaRPr lang="ru-RU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2723" y="2326895"/>
            <a:ext cx="6696745" cy="707886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charset="0"/>
                <a:ea typeface="Calibri" charset="0"/>
                <a:cs typeface="Calibri" charset="0"/>
              </a:rPr>
              <a:t>USLUGI.TATARSTAN.RU</a:t>
            </a:r>
            <a:endParaRPr lang="ru-RU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-47402" y="1773469"/>
            <a:ext cx="6858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4D2403"/>
                </a:solidFill>
                <a:latin typeface="Calibri" charset="0"/>
                <a:ea typeface="Calibri" charset="0"/>
                <a:cs typeface="Calibri" charset="0"/>
              </a:rPr>
              <a:t>На Портале </a:t>
            </a:r>
            <a:r>
              <a:rPr lang="ru-RU" sz="2400" b="1" dirty="0" err="1" smtClean="0">
                <a:solidFill>
                  <a:srgbClr val="4D2403"/>
                </a:solidFill>
                <a:latin typeface="Calibri" charset="0"/>
                <a:ea typeface="Calibri" charset="0"/>
                <a:cs typeface="Calibri" charset="0"/>
              </a:rPr>
              <a:t>госуслуг</a:t>
            </a:r>
            <a:r>
              <a:rPr lang="ru-RU" sz="2400" b="1" dirty="0" smtClean="0">
                <a:solidFill>
                  <a:srgbClr val="4D2403"/>
                </a:solidFill>
                <a:latin typeface="Calibri" charset="0"/>
                <a:ea typeface="Calibri" charset="0"/>
                <a:cs typeface="Calibri" charset="0"/>
              </a:rPr>
              <a:t> Республики Татарстан</a:t>
            </a:r>
            <a:endParaRPr lang="ru-RU" sz="2400" b="1" dirty="0">
              <a:solidFill>
                <a:srgbClr val="4D2403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990500" y="3655545"/>
            <a:ext cx="580526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4D2403"/>
                </a:solidFill>
                <a:latin typeface="Calibri" charset="0"/>
                <a:ea typeface="Calibri" charset="0"/>
                <a:cs typeface="Calibri" charset="0"/>
              </a:rPr>
              <a:t>Выберите услуги ЗАГС</a:t>
            </a:r>
            <a:endParaRPr lang="ru-RU" sz="2400" b="1" dirty="0">
              <a:solidFill>
                <a:srgbClr val="4D2403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991296" y="5671769"/>
            <a:ext cx="58667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4D2403"/>
                </a:solidFill>
                <a:latin typeface="Calibri" charset="0"/>
                <a:ea typeface="Calibri" charset="0"/>
                <a:cs typeface="Calibri" charset="0"/>
              </a:rPr>
              <a:t>Выберите дату и время записи на прием</a:t>
            </a:r>
            <a:endParaRPr lang="ru-RU" sz="2400" b="1" u="sng" dirty="0">
              <a:solidFill>
                <a:srgbClr val="4D2403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990499" y="8241043"/>
            <a:ext cx="584845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4D2403"/>
                </a:solidFill>
                <a:latin typeface="Calibri" charset="0"/>
                <a:ea typeface="Calibri" charset="0"/>
                <a:cs typeface="Calibri" charset="0"/>
              </a:rPr>
              <a:t>Приходите с паспортами в ЗАГС в день регистрации брака</a:t>
            </a:r>
            <a:endParaRPr lang="ru-RU" sz="2400" b="1" dirty="0">
              <a:solidFill>
                <a:srgbClr val="4D2403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82724" y="4087593"/>
            <a:ext cx="6696744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Овал 10"/>
          <p:cNvSpPr/>
          <p:nvPr/>
        </p:nvSpPr>
        <p:spPr>
          <a:xfrm>
            <a:off x="260648" y="3655545"/>
            <a:ext cx="648072" cy="648072"/>
          </a:xfrm>
          <a:prstGeom prst="ellips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charset="0"/>
                <a:ea typeface="Calibri" charset="0"/>
                <a:cs typeface="Calibri" charset="0"/>
              </a:rPr>
              <a:t>1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charset="0"/>
              <a:ea typeface="Calibri" charset="0"/>
              <a:cs typeface="Calibri" charset="0"/>
            </a:endParaRPr>
          </a:p>
        </p:txBody>
      </p:sp>
      <p:cxnSp>
        <p:nvCxnSpPr>
          <p:cNvPr id="22" name="Прямая соединительная линия 21"/>
          <p:cNvCxnSpPr/>
          <p:nvPr/>
        </p:nvCxnSpPr>
        <p:spPr>
          <a:xfrm>
            <a:off x="87604" y="6107331"/>
            <a:ext cx="6696744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5" name="Овал 14"/>
          <p:cNvSpPr/>
          <p:nvPr/>
        </p:nvSpPr>
        <p:spPr>
          <a:xfrm>
            <a:off x="235248" y="5671769"/>
            <a:ext cx="648072" cy="648072"/>
          </a:xfrm>
          <a:prstGeom prst="ellips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charset="0"/>
                <a:ea typeface="Calibri" charset="0"/>
                <a:cs typeface="Calibri" charset="0"/>
              </a:rPr>
              <a:t>2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charset="0"/>
              <a:ea typeface="Calibri" charset="0"/>
              <a:cs typeface="Calibri" charset="0"/>
            </a:endParaRPr>
          </a:p>
        </p:txBody>
      </p:sp>
      <p:cxnSp>
        <p:nvCxnSpPr>
          <p:cNvPr id="24" name="Прямая соединительная линия 23"/>
          <p:cNvCxnSpPr/>
          <p:nvPr/>
        </p:nvCxnSpPr>
        <p:spPr>
          <a:xfrm>
            <a:off x="88057" y="9072040"/>
            <a:ext cx="6696744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235248" y="8625408"/>
            <a:ext cx="648072" cy="648072"/>
          </a:xfrm>
          <a:prstGeom prst="ellips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charset="0"/>
                <a:ea typeface="Calibri" charset="0"/>
                <a:cs typeface="Calibri" charset="0"/>
              </a:rPr>
              <a:t>3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82724" y="128464"/>
            <a:ext cx="6696744" cy="9649072"/>
          </a:xfrm>
          <a:prstGeom prst="roundRect">
            <a:avLst>
              <a:gd name="adj" fmla="val 6415"/>
            </a:avLst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Calibri" charset="0"/>
              <a:ea typeface="Calibri" charset="0"/>
              <a:cs typeface="Calibri" charset="0"/>
            </a:endParaRPr>
          </a:p>
        </p:txBody>
      </p:sp>
      <p:pic>
        <p:nvPicPr>
          <p:cNvPr id="19" name="Изображение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3725" y="4290100"/>
            <a:ext cx="2921000" cy="1079500"/>
          </a:xfrm>
          <a:prstGeom prst="rect">
            <a:avLst/>
          </a:prstGeom>
        </p:spPr>
      </p:pic>
      <p:pic>
        <p:nvPicPr>
          <p:cNvPr id="20" name="Изображение 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0499" y="6465788"/>
            <a:ext cx="2921000" cy="107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537688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82724" y="560512"/>
            <a:ext cx="6696744" cy="1077218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charset="0"/>
                <a:ea typeface="Calibri" charset="0"/>
                <a:cs typeface="Calibri" charset="0"/>
              </a:rPr>
              <a:t>Подавайте заявление на охотничий билета</a:t>
            </a:r>
            <a:r>
              <a:rPr lang="ru-RU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ru-RU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charset="0"/>
                <a:ea typeface="Calibri" charset="0"/>
                <a:cs typeface="Calibri" charset="0"/>
              </a:rPr>
              <a:t>из </a:t>
            </a:r>
            <a:r>
              <a:rPr lang="ru-RU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charset="0"/>
                <a:ea typeface="Calibri" charset="0"/>
                <a:cs typeface="Calibri" charset="0"/>
              </a:rPr>
              <a:t>дома</a:t>
            </a:r>
            <a:endParaRPr lang="ru-RU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2723" y="2326895"/>
            <a:ext cx="6696745" cy="707886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charset="0"/>
                <a:ea typeface="Calibri" charset="0"/>
                <a:cs typeface="Calibri" charset="0"/>
              </a:rPr>
              <a:t>USLUGI.TATARSTAN.RU</a:t>
            </a:r>
            <a:endParaRPr lang="ru-RU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-47402" y="1773469"/>
            <a:ext cx="6858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4D2403"/>
                </a:solidFill>
                <a:latin typeface="Calibri" charset="0"/>
                <a:ea typeface="Calibri" charset="0"/>
                <a:cs typeface="Calibri" charset="0"/>
              </a:rPr>
              <a:t>На Портале </a:t>
            </a:r>
            <a:r>
              <a:rPr lang="ru-RU" sz="2400" b="1" dirty="0" err="1" smtClean="0">
                <a:solidFill>
                  <a:srgbClr val="4D2403"/>
                </a:solidFill>
                <a:latin typeface="Calibri" charset="0"/>
                <a:ea typeface="Calibri" charset="0"/>
                <a:cs typeface="Calibri" charset="0"/>
              </a:rPr>
              <a:t>госуслуг</a:t>
            </a:r>
            <a:r>
              <a:rPr lang="ru-RU" sz="2400" b="1" dirty="0" smtClean="0">
                <a:solidFill>
                  <a:srgbClr val="4D2403"/>
                </a:solidFill>
                <a:latin typeface="Calibri" charset="0"/>
                <a:ea typeface="Calibri" charset="0"/>
                <a:cs typeface="Calibri" charset="0"/>
              </a:rPr>
              <a:t> Республики Татарстан</a:t>
            </a:r>
            <a:endParaRPr lang="ru-RU" sz="2400" b="1" dirty="0">
              <a:solidFill>
                <a:srgbClr val="4D2403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990500" y="3152800"/>
            <a:ext cx="580526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4D2403"/>
                </a:solidFill>
                <a:latin typeface="Calibri" charset="0"/>
                <a:ea typeface="Calibri" charset="0"/>
                <a:cs typeface="Calibri" charset="0"/>
              </a:rPr>
              <a:t>Выберите </a:t>
            </a:r>
            <a:r>
              <a:rPr lang="ru-RU" sz="2400" b="1" dirty="0" smtClean="0">
                <a:solidFill>
                  <a:srgbClr val="4D2403"/>
                </a:solidFill>
                <a:latin typeface="Calibri" charset="0"/>
                <a:ea typeface="Calibri" charset="0"/>
                <a:cs typeface="Calibri" charset="0"/>
              </a:rPr>
              <a:t>услугу охотничьего билета</a:t>
            </a:r>
            <a:endParaRPr lang="ru-RU" sz="2400" b="1" dirty="0">
              <a:solidFill>
                <a:srgbClr val="4D2403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991296" y="5169024"/>
            <a:ext cx="58667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4D2403"/>
                </a:solidFill>
                <a:latin typeface="Calibri" charset="0"/>
                <a:ea typeface="Calibri" charset="0"/>
                <a:cs typeface="Calibri" charset="0"/>
              </a:rPr>
              <a:t>Заполните заявление</a:t>
            </a:r>
            <a:endParaRPr lang="ru-RU" sz="2400" b="1" u="sng" dirty="0">
              <a:solidFill>
                <a:srgbClr val="4D2403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990500" y="7689304"/>
            <a:ext cx="584845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4D2403"/>
                </a:solidFill>
                <a:latin typeface="Calibri" charset="0"/>
                <a:ea typeface="Calibri" charset="0"/>
                <a:cs typeface="Calibri" charset="0"/>
              </a:rPr>
              <a:t>Отслеживайте статус заявления</a:t>
            </a:r>
            <a:endParaRPr lang="ru-RU" sz="2400" b="1" dirty="0">
              <a:solidFill>
                <a:srgbClr val="4D2403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82724" y="3584848"/>
            <a:ext cx="6696744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Овал 10"/>
          <p:cNvSpPr/>
          <p:nvPr/>
        </p:nvSpPr>
        <p:spPr>
          <a:xfrm>
            <a:off x="260648" y="3152800"/>
            <a:ext cx="648072" cy="648072"/>
          </a:xfrm>
          <a:prstGeom prst="ellips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charset="0"/>
                <a:ea typeface="Calibri" charset="0"/>
                <a:cs typeface="Calibri" charset="0"/>
              </a:rPr>
              <a:t>1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charset="0"/>
              <a:ea typeface="Calibri" charset="0"/>
              <a:cs typeface="Calibri" charset="0"/>
            </a:endParaRPr>
          </a:p>
        </p:txBody>
      </p:sp>
      <p:cxnSp>
        <p:nvCxnSpPr>
          <p:cNvPr id="22" name="Прямая соединительная линия 21"/>
          <p:cNvCxnSpPr/>
          <p:nvPr/>
        </p:nvCxnSpPr>
        <p:spPr>
          <a:xfrm>
            <a:off x="87604" y="5604586"/>
            <a:ext cx="6696744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5" name="Овал 14"/>
          <p:cNvSpPr/>
          <p:nvPr/>
        </p:nvSpPr>
        <p:spPr>
          <a:xfrm>
            <a:off x="235248" y="5169024"/>
            <a:ext cx="648072" cy="648072"/>
          </a:xfrm>
          <a:prstGeom prst="ellips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charset="0"/>
                <a:ea typeface="Calibri" charset="0"/>
                <a:cs typeface="Calibri" charset="0"/>
              </a:rPr>
              <a:t>2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charset="0"/>
              <a:ea typeface="Calibri" charset="0"/>
              <a:cs typeface="Calibri" charset="0"/>
            </a:endParaRPr>
          </a:p>
        </p:txBody>
      </p:sp>
      <p:cxnSp>
        <p:nvCxnSpPr>
          <p:cNvPr id="24" name="Прямая соединительная линия 23"/>
          <p:cNvCxnSpPr/>
          <p:nvPr/>
        </p:nvCxnSpPr>
        <p:spPr>
          <a:xfrm>
            <a:off x="88057" y="8164785"/>
            <a:ext cx="6696744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235248" y="7718153"/>
            <a:ext cx="648072" cy="648072"/>
          </a:xfrm>
          <a:prstGeom prst="ellips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charset="0"/>
                <a:ea typeface="Calibri" charset="0"/>
                <a:cs typeface="Calibri" charset="0"/>
              </a:rPr>
              <a:t>3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82724" y="128464"/>
            <a:ext cx="6696744" cy="9649072"/>
          </a:xfrm>
          <a:prstGeom prst="roundRect">
            <a:avLst>
              <a:gd name="adj" fmla="val 6415"/>
            </a:avLst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Calibri" charset="0"/>
              <a:ea typeface="Calibri" charset="0"/>
              <a:cs typeface="Calibri" charset="0"/>
            </a:endParaRPr>
          </a:p>
        </p:txBody>
      </p:sp>
      <p:pic>
        <p:nvPicPr>
          <p:cNvPr id="19" name="Изображение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3725" y="3859237"/>
            <a:ext cx="2921000" cy="1079500"/>
          </a:xfrm>
          <a:prstGeom prst="rect">
            <a:avLst/>
          </a:prstGeom>
        </p:spPr>
      </p:pic>
      <p:pic>
        <p:nvPicPr>
          <p:cNvPr id="3" name="Изображение 2"/>
          <p:cNvPicPr>
            <a:picLocks noChangeAspect="1"/>
          </p:cNvPicPr>
          <p:nvPr/>
        </p:nvPicPr>
        <p:blipFill rotWithShape="1">
          <a:blip r:embed="rId3"/>
          <a:srcRect b="44720"/>
          <a:stretch/>
        </p:blipFill>
        <p:spPr>
          <a:xfrm>
            <a:off x="993725" y="5730353"/>
            <a:ext cx="3820854" cy="1886944"/>
          </a:xfrm>
          <a:prstGeom prst="rect">
            <a:avLst/>
          </a:prstGeom>
        </p:spPr>
      </p:pic>
      <p:pic>
        <p:nvPicPr>
          <p:cNvPr id="10" name="Изображение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90500" y="8219213"/>
            <a:ext cx="3446612" cy="14373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902440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2574</TotalTime>
  <Words>227</Words>
  <Application>Microsoft Macintosh PowerPoint</Application>
  <PresentationFormat>Лист A4 (210x297 мм)</PresentationFormat>
  <Paragraphs>64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0" baseType="lpstr">
      <vt:lpstr>Calibri</vt:lpstr>
      <vt:lpstr>Arial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Nizamiev IM</dc:creator>
  <cp:lastModifiedBy>Артём Климин</cp:lastModifiedBy>
  <cp:revision>26</cp:revision>
  <cp:lastPrinted>2012-01-13T16:00:03Z</cp:lastPrinted>
  <dcterms:created xsi:type="dcterms:W3CDTF">2012-01-13T15:01:15Z</dcterms:created>
  <dcterms:modified xsi:type="dcterms:W3CDTF">2016-01-26T11:58:28Z</dcterms:modified>
</cp:coreProperties>
</file>